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81" r:id="rId3"/>
    <p:sldId id="258" r:id="rId4"/>
    <p:sldId id="259" r:id="rId5"/>
    <p:sldId id="275" r:id="rId6"/>
    <p:sldId id="260" r:id="rId7"/>
    <p:sldId id="261" r:id="rId8"/>
    <p:sldId id="263" r:id="rId9"/>
    <p:sldId id="266" r:id="rId10"/>
    <p:sldId id="276" r:id="rId11"/>
    <p:sldId id="280" r:id="rId12"/>
    <p:sldId id="267" r:id="rId13"/>
    <p:sldId id="268" r:id="rId14"/>
    <p:sldId id="278" r:id="rId15"/>
    <p:sldId id="265" r:id="rId16"/>
    <p:sldId id="269" r:id="rId17"/>
    <p:sldId id="270" r:id="rId18"/>
    <p:sldId id="271" r:id="rId19"/>
    <p:sldId id="279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55" autoAdjust="0"/>
    <p:restoredTop sz="94660"/>
  </p:normalViewPr>
  <p:slideViewPr>
    <p:cSldViewPr snapToGrid="0">
      <p:cViewPr varScale="1">
        <p:scale>
          <a:sx n="87" d="100"/>
          <a:sy n="87" d="100"/>
        </p:scale>
        <p:origin x="65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6CF83-83FB-4541-BBCC-7FEEC35E78B1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E50110E0-9C7B-417A-A4A8-936DE9794A75}">
      <dgm:prSet phldrT="[Text]"/>
      <dgm:spPr/>
      <dgm:t>
        <a:bodyPr/>
        <a:lstStyle/>
        <a:p>
          <a:r>
            <a:rPr lang="en-US" dirty="0"/>
            <a:t>Step 1</a:t>
          </a:r>
        </a:p>
      </dgm:t>
    </dgm:pt>
    <dgm:pt modelId="{DC104BD8-109B-43BA-AB0D-A7C88D8A7CEE}" type="parTrans" cxnId="{DBB6251F-28AC-45DB-BC87-33A43C5208A4}">
      <dgm:prSet/>
      <dgm:spPr/>
      <dgm:t>
        <a:bodyPr/>
        <a:lstStyle/>
        <a:p>
          <a:endParaRPr lang="en-US"/>
        </a:p>
      </dgm:t>
    </dgm:pt>
    <dgm:pt modelId="{491EE0E1-518F-4E0C-AEA0-4EB969A60EDD}" type="sibTrans" cxnId="{DBB6251F-28AC-45DB-BC87-33A43C5208A4}">
      <dgm:prSet/>
      <dgm:spPr/>
      <dgm:t>
        <a:bodyPr/>
        <a:lstStyle/>
        <a:p>
          <a:endParaRPr lang="en-US"/>
        </a:p>
      </dgm:t>
    </dgm:pt>
    <dgm:pt modelId="{6C473B8F-A99C-4CD6-B529-1BA866F937EB}">
      <dgm:prSet phldrT="[Text]"/>
      <dgm:spPr/>
      <dgm:t>
        <a:bodyPr/>
        <a:lstStyle/>
        <a:p>
          <a:r>
            <a:rPr lang="en-US" dirty="0"/>
            <a:t>Step 2</a:t>
          </a:r>
        </a:p>
      </dgm:t>
    </dgm:pt>
    <dgm:pt modelId="{9DAD925F-C5DE-47FF-B0D0-6C9C754F3EC9}" type="parTrans" cxnId="{655E57FE-A780-4CEF-9A0F-4803066ABDD7}">
      <dgm:prSet/>
      <dgm:spPr/>
      <dgm:t>
        <a:bodyPr/>
        <a:lstStyle/>
        <a:p>
          <a:endParaRPr lang="en-US"/>
        </a:p>
      </dgm:t>
    </dgm:pt>
    <dgm:pt modelId="{A82E2336-5164-49A7-8BD1-F6959DECA4DA}" type="sibTrans" cxnId="{655E57FE-A780-4CEF-9A0F-4803066ABDD7}">
      <dgm:prSet/>
      <dgm:spPr/>
      <dgm:t>
        <a:bodyPr/>
        <a:lstStyle/>
        <a:p>
          <a:endParaRPr lang="en-US"/>
        </a:p>
      </dgm:t>
    </dgm:pt>
    <dgm:pt modelId="{E2C229D6-A3F1-4A85-BD56-D0979521FC29}">
      <dgm:prSet phldrT="[Text]"/>
      <dgm:spPr/>
      <dgm:t>
        <a:bodyPr/>
        <a:lstStyle/>
        <a:p>
          <a:r>
            <a:rPr lang="en-US" dirty="0"/>
            <a:t>Step 3</a:t>
          </a:r>
        </a:p>
      </dgm:t>
    </dgm:pt>
    <dgm:pt modelId="{FBEC38CC-4571-48F4-9940-54B5F19FFCDE}" type="parTrans" cxnId="{2D950A4E-72D4-4E47-89F1-F258CA4D7358}">
      <dgm:prSet/>
      <dgm:spPr/>
      <dgm:t>
        <a:bodyPr/>
        <a:lstStyle/>
        <a:p>
          <a:endParaRPr lang="en-US"/>
        </a:p>
      </dgm:t>
    </dgm:pt>
    <dgm:pt modelId="{2884DF91-9F3A-47E2-AB89-94A125D329F4}" type="sibTrans" cxnId="{2D950A4E-72D4-4E47-89F1-F258CA4D7358}">
      <dgm:prSet/>
      <dgm:spPr/>
      <dgm:t>
        <a:bodyPr/>
        <a:lstStyle/>
        <a:p>
          <a:endParaRPr lang="en-US"/>
        </a:p>
      </dgm:t>
    </dgm:pt>
    <dgm:pt modelId="{10E7797C-8023-4F6F-A715-1505E9C95713}">
      <dgm:prSet phldrT="[Text]"/>
      <dgm:spPr/>
      <dgm:t>
        <a:bodyPr/>
        <a:lstStyle/>
        <a:p>
          <a:r>
            <a:rPr lang="en-US" dirty="0"/>
            <a:t>Step 4</a:t>
          </a:r>
        </a:p>
      </dgm:t>
    </dgm:pt>
    <dgm:pt modelId="{E85D4B30-71D0-4CDF-8129-C913D44C18F7}" type="parTrans" cxnId="{E242E32B-F047-478E-A16D-864B3854C0D8}">
      <dgm:prSet/>
      <dgm:spPr/>
      <dgm:t>
        <a:bodyPr/>
        <a:lstStyle/>
        <a:p>
          <a:endParaRPr lang="en-US"/>
        </a:p>
      </dgm:t>
    </dgm:pt>
    <dgm:pt modelId="{8952851B-31DD-481C-9ED8-35961DBFCA12}" type="sibTrans" cxnId="{E242E32B-F047-478E-A16D-864B3854C0D8}">
      <dgm:prSet/>
      <dgm:spPr/>
      <dgm:t>
        <a:bodyPr/>
        <a:lstStyle/>
        <a:p>
          <a:endParaRPr lang="en-US"/>
        </a:p>
      </dgm:t>
    </dgm:pt>
    <dgm:pt modelId="{9A906BAA-A816-492A-9F60-15609532635E}" type="pres">
      <dgm:prSet presAssocID="{0906CF83-83FB-4541-BBCC-7FEEC35E78B1}" presName="linearFlow" presStyleCnt="0">
        <dgm:presLayoutVars>
          <dgm:resizeHandles val="exact"/>
        </dgm:presLayoutVars>
      </dgm:prSet>
      <dgm:spPr/>
    </dgm:pt>
    <dgm:pt modelId="{F04FE78A-33C6-433B-9367-997AEBBD257B}" type="pres">
      <dgm:prSet presAssocID="{E50110E0-9C7B-417A-A4A8-936DE9794A75}" presName="node" presStyleLbl="node1" presStyleIdx="0" presStyleCnt="4">
        <dgm:presLayoutVars>
          <dgm:bulletEnabled val="1"/>
        </dgm:presLayoutVars>
      </dgm:prSet>
      <dgm:spPr/>
    </dgm:pt>
    <dgm:pt modelId="{B867EEFE-3556-4A8F-8E82-25C98D9FD489}" type="pres">
      <dgm:prSet presAssocID="{491EE0E1-518F-4E0C-AEA0-4EB969A60EDD}" presName="sibTrans" presStyleLbl="sibTrans2D1" presStyleIdx="0" presStyleCnt="3"/>
      <dgm:spPr/>
    </dgm:pt>
    <dgm:pt modelId="{D2BB4A98-6184-46C0-94A3-12F1117F1FD3}" type="pres">
      <dgm:prSet presAssocID="{491EE0E1-518F-4E0C-AEA0-4EB969A60EDD}" presName="connectorText" presStyleLbl="sibTrans2D1" presStyleIdx="0" presStyleCnt="3"/>
      <dgm:spPr/>
    </dgm:pt>
    <dgm:pt modelId="{127CD498-E8D4-442F-A608-CF357A6671C7}" type="pres">
      <dgm:prSet presAssocID="{6C473B8F-A99C-4CD6-B529-1BA866F937EB}" presName="node" presStyleLbl="node1" presStyleIdx="1" presStyleCnt="4">
        <dgm:presLayoutVars>
          <dgm:bulletEnabled val="1"/>
        </dgm:presLayoutVars>
      </dgm:prSet>
      <dgm:spPr/>
    </dgm:pt>
    <dgm:pt modelId="{08B818A9-F42D-4BF0-A854-99012E24BCF7}" type="pres">
      <dgm:prSet presAssocID="{A82E2336-5164-49A7-8BD1-F6959DECA4DA}" presName="sibTrans" presStyleLbl="sibTrans2D1" presStyleIdx="1" presStyleCnt="3"/>
      <dgm:spPr/>
    </dgm:pt>
    <dgm:pt modelId="{2A4A4A81-D83E-47BB-B9DF-CA9051CECD73}" type="pres">
      <dgm:prSet presAssocID="{A82E2336-5164-49A7-8BD1-F6959DECA4DA}" presName="connectorText" presStyleLbl="sibTrans2D1" presStyleIdx="1" presStyleCnt="3"/>
      <dgm:spPr/>
    </dgm:pt>
    <dgm:pt modelId="{55095065-3FD6-421D-B5BA-5166FB945669}" type="pres">
      <dgm:prSet presAssocID="{E2C229D6-A3F1-4A85-BD56-D0979521FC29}" presName="node" presStyleLbl="node1" presStyleIdx="2" presStyleCnt="4">
        <dgm:presLayoutVars>
          <dgm:bulletEnabled val="1"/>
        </dgm:presLayoutVars>
      </dgm:prSet>
      <dgm:spPr/>
    </dgm:pt>
    <dgm:pt modelId="{A3E04281-9AF6-4A39-B878-2E9037BF0E19}" type="pres">
      <dgm:prSet presAssocID="{2884DF91-9F3A-47E2-AB89-94A125D329F4}" presName="sibTrans" presStyleLbl="sibTrans2D1" presStyleIdx="2" presStyleCnt="3"/>
      <dgm:spPr/>
    </dgm:pt>
    <dgm:pt modelId="{B905EE5C-4874-494D-8EA5-C8F6E3182445}" type="pres">
      <dgm:prSet presAssocID="{2884DF91-9F3A-47E2-AB89-94A125D329F4}" presName="connectorText" presStyleLbl="sibTrans2D1" presStyleIdx="2" presStyleCnt="3"/>
      <dgm:spPr/>
    </dgm:pt>
    <dgm:pt modelId="{B5FEE528-B595-4DBC-A4ED-1C1B6B49EEF4}" type="pres">
      <dgm:prSet presAssocID="{10E7797C-8023-4F6F-A715-1505E9C95713}" presName="node" presStyleLbl="node1" presStyleIdx="3" presStyleCnt="4">
        <dgm:presLayoutVars>
          <dgm:bulletEnabled val="1"/>
        </dgm:presLayoutVars>
      </dgm:prSet>
      <dgm:spPr/>
    </dgm:pt>
  </dgm:ptLst>
  <dgm:cxnLst>
    <dgm:cxn modelId="{DBB6251F-28AC-45DB-BC87-33A43C5208A4}" srcId="{0906CF83-83FB-4541-BBCC-7FEEC35E78B1}" destId="{E50110E0-9C7B-417A-A4A8-936DE9794A75}" srcOrd="0" destOrd="0" parTransId="{DC104BD8-109B-43BA-AB0D-A7C88D8A7CEE}" sibTransId="{491EE0E1-518F-4E0C-AEA0-4EB969A60EDD}"/>
    <dgm:cxn modelId="{E242E32B-F047-478E-A16D-864B3854C0D8}" srcId="{0906CF83-83FB-4541-BBCC-7FEEC35E78B1}" destId="{10E7797C-8023-4F6F-A715-1505E9C95713}" srcOrd="3" destOrd="0" parTransId="{E85D4B30-71D0-4CDF-8129-C913D44C18F7}" sibTransId="{8952851B-31DD-481C-9ED8-35961DBFCA12}"/>
    <dgm:cxn modelId="{0C792436-5729-4548-9100-71B2AB4F534C}" type="presOf" srcId="{E50110E0-9C7B-417A-A4A8-936DE9794A75}" destId="{F04FE78A-33C6-433B-9367-997AEBBD257B}" srcOrd="0" destOrd="0" presId="urn:microsoft.com/office/officeart/2005/8/layout/process2"/>
    <dgm:cxn modelId="{A47C2D65-6545-42FA-85E9-E4BF3F1C394D}" type="presOf" srcId="{6C473B8F-A99C-4CD6-B529-1BA866F937EB}" destId="{127CD498-E8D4-442F-A608-CF357A6671C7}" srcOrd="0" destOrd="0" presId="urn:microsoft.com/office/officeart/2005/8/layout/process2"/>
    <dgm:cxn modelId="{35734245-3A76-4549-894D-10C868D36163}" type="presOf" srcId="{2884DF91-9F3A-47E2-AB89-94A125D329F4}" destId="{B905EE5C-4874-494D-8EA5-C8F6E3182445}" srcOrd="1" destOrd="0" presId="urn:microsoft.com/office/officeart/2005/8/layout/process2"/>
    <dgm:cxn modelId="{10DD5947-6F0E-4CAE-9C7B-F9FD802E83DD}" type="presOf" srcId="{2884DF91-9F3A-47E2-AB89-94A125D329F4}" destId="{A3E04281-9AF6-4A39-B878-2E9037BF0E19}" srcOrd="0" destOrd="0" presId="urn:microsoft.com/office/officeart/2005/8/layout/process2"/>
    <dgm:cxn modelId="{2D950A4E-72D4-4E47-89F1-F258CA4D7358}" srcId="{0906CF83-83FB-4541-BBCC-7FEEC35E78B1}" destId="{E2C229D6-A3F1-4A85-BD56-D0979521FC29}" srcOrd="2" destOrd="0" parTransId="{FBEC38CC-4571-48F4-9940-54B5F19FFCDE}" sibTransId="{2884DF91-9F3A-47E2-AB89-94A125D329F4}"/>
    <dgm:cxn modelId="{4EC6FD5A-9537-4C77-B5D8-0459355AA367}" type="presOf" srcId="{E2C229D6-A3F1-4A85-BD56-D0979521FC29}" destId="{55095065-3FD6-421D-B5BA-5166FB945669}" srcOrd="0" destOrd="0" presId="urn:microsoft.com/office/officeart/2005/8/layout/process2"/>
    <dgm:cxn modelId="{4CEE2CB2-D948-44F7-9BDC-A2FCDE957DF0}" type="presOf" srcId="{491EE0E1-518F-4E0C-AEA0-4EB969A60EDD}" destId="{D2BB4A98-6184-46C0-94A3-12F1117F1FD3}" srcOrd="1" destOrd="0" presId="urn:microsoft.com/office/officeart/2005/8/layout/process2"/>
    <dgm:cxn modelId="{3F4431C3-33F1-4270-8642-04D85367DB8C}" type="presOf" srcId="{A82E2336-5164-49A7-8BD1-F6959DECA4DA}" destId="{08B818A9-F42D-4BF0-A854-99012E24BCF7}" srcOrd="0" destOrd="0" presId="urn:microsoft.com/office/officeart/2005/8/layout/process2"/>
    <dgm:cxn modelId="{321418D0-281D-46F0-97F6-66093ADFD200}" type="presOf" srcId="{0906CF83-83FB-4541-BBCC-7FEEC35E78B1}" destId="{9A906BAA-A816-492A-9F60-15609532635E}" srcOrd="0" destOrd="0" presId="urn:microsoft.com/office/officeart/2005/8/layout/process2"/>
    <dgm:cxn modelId="{951060D2-5878-4CBC-9F88-8704674A6797}" type="presOf" srcId="{491EE0E1-518F-4E0C-AEA0-4EB969A60EDD}" destId="{B867EEFE-3556-4A8F-8E82-25C98D9FD489}" srcOrd="0" destOrd="0" presId="urn:microsoft.com/office/officeart/2005/8/layout/process2"/>
    <dgm:cxn modelId="{5D1D7CD3-4781-439C-80B1-711E6CBF5469}" type="presOf" srcId="{10E7797C-8023-4F6F-A715-1505E9C95713}" destId="{B5FEE528-B595-4DBC-A4ED-1C1B6B49EEF4}" srcOrd="0" destOrd="0" presId="urn:microsoft.com/office/officeart/2005/8/layout/process2"/>
    <dgm:cxn modelId="{1F43F7E6-9EF3-4A4A-9A49-27120AD9291F}" type="presOf" srcId="{A82E2336-5164-49A7-8BD1-F6959DECA4DA}" destId="{2A4A4A81-D83E-47BB-B9DF-CA9051CECD73}" srcOrd="1" destOrd="0" presId="urn:microsoft.com/office/officeart/2005/8/layout/process2"/>
    <dgm:cxn modelId="{655E57FE-A780-4CEF-9A0F-4803066ABDD7}" srcId="{0906CF83-83FB-4541-BBCC-7FEEC35E78B1}" destId="{6C473B8F-A99C-4CD6-B529-1BA866F937EB}" srcOrd="1" destOrd="0" parTransId="{9DAD925F-C5DE-47FF-B0D0-6C9C754F3EC9}" sibTransId="{A82E2336-5164-49A7-8BD1-F6959DECA4DA}"/>
    <dgm:cxn modelId="{B2AA45B2-9A11-4554-BF74-CE8AD2D124F7}" type="presParOf" srcId="{9A906BAA-A816-492A-9F60-15609532635E}" destId="{F04FE78A-33C6-433B-9367-997AEBBD257B}" srcOrd="0" destOrd="0" presId="urn:microsoft.com/office/officeart/2005/8/layout/process2"/>
    <dgm:cxn modelId="{8C9A9442-1629-433E-BE98-C694B2F8F726}" type="presParOf" srcId="{9A906BAA-A816-492A-9F60-15609532635E}" destId="{B867EEFE-3556-4A8F-8E82-25C98D9FD489}" srcOrd="1" destOrd="0" presId="urn:microsoft.com/office/officeart/2005/8/layout/process2"/>
    <dgm:cxn modelId="{436D1F84-1DD5-46F2-AAE4-428B22CC7344}" type="presParOf" srcId="{B867EEFE-3556-4A8F-8E82-25C98D9FD489}" destId="{D2BB4A98-6184-46C0-94A3-12F1117F1FD3}" srcOrd="0" destOrd="0" presId="urn:microsoft.com/office/officeart/2005/8/layout/process2"/>
    <dgm:cxn modelId="{03338593-CCFA-4E3B-87C6-33C0234EBABF}" type="presParOf" srcId="{9A906BAA-A816-492A-9F60-15609532635E}" destId="{127CD498-E8D4-442F-A608-CF357A6671C7}" srcOrd="2" destOrd="0" presId="urn:microsoft.com/office/officeart/2005/8/layout/process2"/>
    <dgm:cxn modelId="{900C7E3B-A6FA-46D6-B9E9-DB5E1EF44AA0}" type="presParOf" srcId="{9A906BAA-A816-492A-9F60-15609532635E}" destId="{08B818A9-F42D-4BF0-A854-99012E24BCF7}" srcOrd="3" destOrd="0" presId="urn:microsoft.com/office/officeart/2005/8/layout/process2"/>
    <dgm:cxn modelId="{B0A2F4AE-42F8-4801-AA90-A8EF80342E58}" type="presParOf" srcId="{08B818A9-F42D-4BF0-A854-99012E24BCF7}" destId="{2A4A4A81-D83E-47BB-B9DF-CA9051CECD73}" srcOrd="0" destOrd="0" presId="urn:microsoft.com/office/officeart/2005/8/layout/process2"/>
    <dgm:cxn modelId="{F8337AD7-E7D7-4D9C-BEB8-30852AC7AF8F}" type="presParOf" srcId="{9A906BAA-A816-492A-9F60-15609532635E}" destId="{55095065-3FD6-421D-B5BA-5166FB945669}" srcOrd="4" destOrd="0" presId="urn:microsoft.com/office/officeart/2005/8/layout/process2"/>
    <dgm:cxn modelId="{519CDA4D-8D5E-4FCB-B075-2E50FD021D7F}" type="presParOf" srcId="{9A906BAA-A816-492A-9F60-15609532635E}" destId="{A3E04281-9AF6-4A39-B878-2E9037BF0E19}" srcOrd="5" destOrd="0" presId="urn:microsoft.com/office/officeart/2005/8/layout/process2"/>
    <dgm:cxn modelId="{9465F76B-C5B2-44D1-99DC-74290B69D3B6}" type="presParOf" srcId="{A3E04281-9AF6-4A39-B878-2E9037BF0E19}" destId="{B905EE5C-4874-494D-8EA5-C8F6E3182445}" srcOrd="0" destOrd="0" presId="urn:microsoft.com/office/officeart/2005/8/layout/process2"/>
    <dgm:cxn modelId="{80A6A889-0990-4E77-AD38-D6EC884798B1}" type="presParOf" srcId="{9A906BAA-A816-492A-9F60-15609532635E}" destId="{B5FEE528-B595-4DBC-A4ED-1C1B6B49EEF4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FE78A-33C6-433B-9367-997AEBBD257B}">
      <dsp:nvSpPr>
        <dsp:cNvPr id="0" name=""/>
        <dsp:cNvSpPr/>
      </dsp:nvSpPr>
      <dsp:spPr>
        <a:xfrm>
          <a:off x="1466047" y="1605"/>
          <a:ext cx="1074754" cy="59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1</a:t>
          </a:r>
        </a:p>
      </dsp:txBody>
      <dsp:txXfrm>
        <a:off x="1483535" y="19093"/>
        <a:ext cx="1039778" cy="562109"/>
      </dsp:txXfrm>
    </dsp:sp>
    <dsp:sp modelId="{B867EEFE-3556-4A8F-8E82-25C98D9FD489}">
      <dsp:nvSpPr>
        <dsp:cNvPr id="0" name=""/>
        <dsp:cNvSpPr/>
      </dsp:nvSpPr>
      <dsp:spPr>
        <a:xfrm rot="5400000">
          <a:off x="1891471" y="613618"/>
          <a:ext cx="223907" cy="2686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2819" y="636008"/>
        <a:ext cx="161212" cy="156735"/>
      </dsp:txXfrm>
    </dsp:sp>
    <dsp:sp modelId="{127CD498-E8D4-442F-A608-CF357A6671C7}">
      <dsp:nvSpPr>
        <dsp:cNvPr id="0" name=""/>
        <dsp:cNvSpPr/>
      </dsp:nvSpPr>
      <dsp:spPr>
        <a:xfrm>
          <a:off x="1466047" y="897234"/>
          <a:ext cx="1074754" cy="59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2</a:t>
          </a:r>
        </a:p>
      </dsp:txBody>
      <dsp:txXfrm>
        <a:off x="1483535" y="914722"/>
        <a:ext cx="1039778" cy="562109"/>
      </dsp:txXfrm>
    </dsp:sp>
    <dsp:sp modelId="{08B818A9-F42D-4BF0-A854-99012E24BCF7}">
      <dsp:nvSpPr>
        <dsp:cNvPr id="0" name=""/>
        <dsp:cNvSpPr/>
      </dsp:nvSpPr>
      <dsp:spPr>
        <a:xfrm rot="5400000">
          <a:off x="1891471" y="1509247"/>
          <a:ext cx="223907" cy="2686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2819" y="1531637"/>
        <a:ext cx="161212" cy="156735"/>
      </dsp:txXfrm>
    </dsp:sp>
    <dsp:sp modelId="{55095065-3FD6-421D-B5BA-5166FB945669}">
      <dsp:nvSpPr>
        <dsp:cNvPr id="0" name=""/>
        <dsp:cNvSpPr/>
      </dsp:nvSpPr>
      <dsp:spPr>
        <a:xfrm>
          <a:off x="1466047" y="1792862"/>
          <a:ext cx="1074754" cy="59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3</a:t>
          </a:r>
        </a:p>
      </dsp:txBody>
      <dsp:txXfrm>
        <a:off x="1483535" y="1810350"/>
        <a:ext cx="1039778" cy="562109"/>
      </dsp:txXfrm>
    </dsp:sp>
    <dsp:sp modelId="{A3E04281-9AF6-4A39-B878-2E9037BF0E19}">
      <dsp:nvSpPr>
        <dsp:cNvPr id="0" name=""/>
        <dsp:cNvSpPr/>
      </dsp:nvSpPr>
      <dsp:spPr>
        <a:xfrm rot="5400000">
          <a:off x="1891471" y="2404876"/>
          <a:ext cx="223907" cy="2686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1922819" y="2427266"/>
        <a:ext cx="161212" cy="156735"/>
      </dsp:txXfrm>
    </dsp:sp>
    <dsp:sp modelId="{B5FEE528-B595-4DBC-A4ED-1C1B6B49EEF4}">
      <dsp:nvSpPr>
        <dsp:cNvPr id="0" name=""/>
        <dsp:cNvSpPr/>
      </dsp:nvSpPr>
      <dsp:spPr>
        <a:xfrm>
          <a:off x="1466047" y="2688491"/>
          <a:ext cx="1074754" cy="5970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Step 4</a:t>
          </a:r>
        </a:p>
      </dsp:txBody>
      <dsp:txXfrm>
        <a:off x="1483535" y="2705979"/>
        <a:ext cx="1039778" cy="5621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6F7D8-0F3C-4731-963E-9D0838262396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06D3A0-94F8-4841-9A12-E2FABF4253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72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14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58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6682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5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72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26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56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3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74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261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4A692-873C-4A10-BABA-BA349C619231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0CBEF-5E0D-43AC-A2B8-CD559B6A6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dinkumar@ucdavis.edu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5.emf"/><Relationship Id="rId12" Type="http://schemas.openxmlformats.org/officeDocument/2006/relationships/image" Target="../media/image2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9.svg"/><Relationship Id="rId5" Type="http://schemas.openxmlformats.org/officeDocument/2006/relationships/diagramColors" Target="../diagrams/colors1.xml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11580" y="1719847"/>
            <a:ext cx="996696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R101 </a:t>
            </a:r>
          </a:p>
          <a:p>
            <a:pPr algn="ctr"/>
            <a:r>
              <a:rPr lang="en-US" sz="4400" dirty="0"/>
              <a:t> </a:t>
            </a:r>
          </a:p>
          <a:p>
            <a:pPr algn="ctr"/>
            <a:r>
              <a:rPr lang="en-US" sz="3600" dirty="0"/>
              <a:t>Dinesh </a:t>
            </a:r>
            <a:r>
              <a:rPr lang="en-US" sz="3600" dirty="0" err="1"/>
              <a:t>Barupal</a:t>
            </a:r>
            <a:r>
              <a:rPr lang="en-US" sz="3600" dirty="0"/>
              <a:t> </a:t>
            </a:r>
          </a:p>
          <a:p>
            <a:pPr algn="ctr"/>
            <a:r>
              <a:rPr lang="en-US" sz="2000" dirty="0">
                <a:hlinkClick r:id="rId2"/>
              </a:rPr>
              <a:t>dinkumar@ucdavis.edu</a:t>
            </a:r>
            <a:endParaRPr lang="en-US" sz="2000" dirty="0"/>
          </a:p>
          <a:p>
            <a:pPr algn="ctr"/>
            <a:r>
              <a:rPr lang="en-US" sz="2000" dirty="0"/>
              <a:t>NIH West Coast Metabolomics Center, UC Davis, USA</a:t>
            </a:r>
          </a:p>
        </p:txBody>
      </p:sp>
      <p:sp>
        <p:nvSpPr>
          <p:cNvPr id="3" name="Rectangle 2"/>
          <p:cNvSpPr/>
          <p:nvPr/>
        </p:nvSpPr>
        <p:spPr>
          <a:xfrm>
            <a:off x="4248306" y="6404848"/>
            <a:ext cx="4771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Credit slides : 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1696133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8042"/>
            <a:ext cx="12192000" cy="52037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0146" y="6128238"/>
            <a:ext cx="6198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Functions need input/parameters/argument</a:t>
            </a:r>
          </a:p>
        </p:txBody>
      </p:sp>
    </p:spTree>
    <p:extLst>
      <p:ext uri="{BB962C8B-B14F-4D97-AF65-F5344CB8AC3E}">
        <p14:creationId xmlns:p14="http://schemas.microsoft.com/office/powerpoint/2010/main" val="315352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75" y="-76200"/>
            <a:ext cx="10458450" cy="7010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81193" y="5750169"/>
            <a:ext cx="4149969" cy="954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How man functions are used in this slide?</a:t>
            </a:r>
          </a:p>
        </p:txBody>
      </p:sp>
    </p:spTree>
    <p:extLst>
      <p:ext uri="{BB962C8B-B14F-4D97-AF65-F5344CB8AC3E}">
        <p14:creationId xmlns:p14="http://schemas.microsoft.com/office/powerpoint/2010/main" val="2033834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101600"/>
            <a:ext cx="96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Where do I find useful functions ?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1" y="863923"/>
            <a:ext cx="5124450" cy="47023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863923"/>
            <a:ext cx="4909806" cy="2124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3225904"/>
            <a:ext cx="4888072" cy="32337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43675" y="654115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http://stackoverflow.com/questions/13265153/how-do-i-import-a-csv-file-in-r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554" y="3109912"/>
            <a:ext cx="2062163" cy="573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47663" y="6141041"/>
            <a:ext cx="5819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Ask – Do we have a function for …. ?</a:t>
            </a:r>
          </a:p>
        </p:txBody>
      </p:sp>
    </p:spTree>
    <p:extLst>
      <p:ext uri="{BB962C8B-B14F-4D97-AF65-F5344CB8AC3E}">
        <p14:creationId xmlns:p14="http://schemas.microsoft.com/office/powerpoint/2010/main" val="2484490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7650" y="101600"/>
            <a:ext cx="96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List of common functions (tasks) in R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791051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urier"/>
              </a:rPr>
              <a:t>read.table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4800" y="1160383"/>
            <a:ext cx="1638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/>
              </a:rPr>
              <a:t>read.csv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04800" y="1531263"/>
            <a:ext cx="197643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Courier"/>
              </a:rPr>
              <a:t>write.table</a:t>
            </a:r>
            <a:endParaRPr lang="en-US" dirty="0">
              <a:latin typeface="Courier"/>
            </a:endParaRPr>
          </a:p>
          <a:p>
            <a:r>
              <a:rPr lang="en-US" dirty="0">
                <a:latin typeface="Courier"/>
              </a:rPr>
              <a:t>length</a:t>
            </a:r>
          </a:p>
          <a:p>
            <a:r>
              <a:rPr lang="en-US" dirty="0">
                <a:latin typeface="Courier"/>
              </a:rPr>
              <a:t>min</a:t>
            </a:r>
          </a:p>
          <a:p>
            <a:r>
              <a:rPr lang="en-US" dirty="0">
                <a:latin typeface="Courier"/>
              </a:rPr>
              <a:t>max</a:t>
            </a:r>
          </a:p>
          <a:p>
            <a:r>
              <a:rPr lang="en-US" dirty="0">
                <a:latin typeface="Courier"/>
              </a:rPr>
              <a:t>mean</a:t>
            </a:r>
          </a:p>
          <a:p>
            <a:r>
              <a:rPr lang="en-US" dirty="0">
                <a:latin typeface="Courier"/>
              </a:rPr>
              <a:t>sin</a:t>
            </a:r>
          </a:p>
          <a:p>
            <a:r>
              <a:rPr lang="en-US" dirty="0">
                <a:latin typeface="Courier"/>
              </a:rPr>
              <a:t>median</a:t>
            </a:r>
          </a:p>
          <a:p>
            <a:r>
              <a:rPr lang="en-US" dirty="0">
                <a:latin typeface="Courier"/>
              </a:rPr>
              <a:t>quantile</a:t>
            </a:r>
          </a:p>
          <a:p>
            <a:r>
              <a:rPr lang="en-US" dirty="0">
                <a:latin typeface="Courier"/>
              </a:rPr>
              <a:t>sum</a:t>
            </a:r>
          </a:p>
          <a:p>
            <a:r>
              <a:rPr lang="en-US" dirty="0">
                <a:latin typeface="Courier"/>
              </a:rPr>
              <a:t>round</a:t>
            </a:r>
          </a:p>
          <a:p>
            <a:r>
              <a:rPr lang="en-US" dirty="0">
                <a:latin typeface="Courier"/>
              </a:rPr>
              <a:t>scale</a:t>
            </a:r>
          </a:p>
          <a:p>
            <a:r>
              <a:rPr lang="en-US" dirty="0" err="1">
                <a:latin typeface="Courier"/>
              </a:rPr>
              <a:t>cor</a:t>
            </a:r>
            <a:endParaRPr lang="en-US" dirty="0">
              <a:latin typeface="Courier"/>
            </a:endParaRPr>
          </a:p>
          <a:p>
            <a:r>
              <a:rPr lang="en-US" dirty="0" err="1">
                <a:latin typeface="Courier"/>
              </a:rPr>
              <a:t>sd</a:t>
            </a:r>
            <a:endParaRPr lang="en-US" dirty="0">
              <a:latin typeface="Courier"/>
            </a:endParaRPr>
          </a:p>
          <a:p>
            <a:r>
              <a:rPr lang="en-US" dirty="0" err="1">
                <a:latin typeface="Courier"/>
              </a:rPr>
              <a:t>tolower</a:t>
            </a:r>
            <a:endParaRPr lang="en-US" dirty="0">
              <a:latin typeface="Courier"/>
            </a:endParaRPr>
          </a:p>
          <a:p>
            <a:r>
              <a:rPr lang="en-US" dirty="0">
                <a:latin typeface="Courier"/>
              </a:rPr>
              <a:t>plot</a:t>
            </a:r>
          </a:p>
          <a:p>
            <a:r>
              <a:rPr lang="en-US" dirty="0" err="1">
                <a:latin typeface="Courier"/>
              </a:rPr>
              <a:t>lm</a:t>
            </a:r>
            <a:endParaRPr lang="en-US" dirty="0">
              <a:latin typeface="Courier"/>
            </a:endParaRPr>
          </a:p>
          <a:p>
            <a:r>
              <a:rPr lang="en-US" dirty="0" err="1">
                <a:latin typeface="Courier"/>
              </a:rPr>
              <a:t>dir</a:t>
            </a:r>
            <a:endParaRPr lang="en-US" dirty="0">
              <a:latin typeface="Courier"/>
            </a:endParaRPr>
          </a:p>
          <a:p>
            <a:r>
              <a:rPr lang="en-US" dirty="0">
                <a:latin typeface="Courier"/>
              </a:rPr>
              <a:t>library</a:t>
            </a:r>
          </a:p>
          <a:p>
            <a:endParaRPr lang="en-US" dirty="0">
              <a:latin typeface="Courier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43100" y="6050350"/>
            <a:ext cx="10194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Home work : </a:t>
            </a:r>
          </a:p>
          <a:p>
            <a:r>
              <a:rPr lang="en-US" sz="2000" dirty="0"/>
              <a:t>Use google and make a list of 25 functions, other than these ones that you want to use everyday. </a:t>
            </a:r>
          </a:p>
        </p:txBody>
      </p:sp>
      <p:pic>
        <p:nvPicPr>
          <p:cNvPr id="6148" name="Picture 4" descr="Image result for tool s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89" y="1391696"/>
            <a:ext cx="5514975" cy="341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 result for screwdriver amaz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2387283"/>
            <a:ext cx="2843213" cy="167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/>
          <p:cNvSpPr/>
          <p:nvPr/>
        </p:nvSpPr>
        <p:spPr>
          <a:xfrm>
            <a:off x="5510213" y="3099559"/>
            <a:ext cx="655976" cy="397594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24100" y="948461"/>
            <a:ext cx="8705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Keep learning about new functions and adding them into your toolbox. 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3100" y="5080854"/>
            <a:ext cx="87058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Every bioinformatics scientist knows a different set of R functions. </a:t>
            </a:r>
          </a:p>
          <a:p>
            <a:r>
              <a:rPr lang="en-US" sz="2000" dirty="0"/>
              <a:t>Cluster the functions by relevance such as LCMS or GCMS or Statistics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9266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57" y="0"/>
            <a:ext cx="9339773" cy="67116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9750" y="6488668"/>
            <a:ext cx="909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Checkout the R cheat-sheets and reference cards for more useful commands/functions.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1500" y="4178300"/>
            <a:ext cx="1346200" cy="37465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5727700" y="4031976"/>
            <a:ext cx="2852420" cy="2123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41080" y="3708810"/>
            <a:ext cx="3436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you Google it and figure out what this command does ?</a:t>
            </a:r>
          </a:p>
        </p:txBody>
      </p:sp>
    </p:spTree>
    <p:extLst>
      <p:ext uri="{BB962C8B-B14F-4D97-AF65-F5344CB8AC3E}">
        <p14:creationId xmlns:p14="http://schemas.microsoft.com/office/powerpoint/2010/main" val="959184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101600"/>
            <a:ext cx="96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functions are shared 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525" y="971550"/>
            <a:ext cx="1438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1</a:t>
            </a:r>
          </a:p>
          <a:p>
            <a:r>
              <a:rPr lang="en-US" dirty="0"/>
              <a:t>Function 2</a:t>
            </a:r>
          </a:p>
          <a:p>
            <a:r>
              <a:rPr lang="en-US" dirty="0"/>
              <a:t>Function 3</a:t>
            </a:r>
          </a:p>
          <a:p>
            <a:r>
              <a:rPr lang="en-US" dirty="0"/>
              <a:t>Function 4</a:t>
            </a:r>
          </a:p>
          <a:p>
            <a:r>
              <a:rPr lang="en-US" dirty="0"/>
              <a:t>Function 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25" y="2511525"/>
            <a:ext cx="14382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1</a:t>
            </a:r>
          </a:p>
          <a:p>
            <a:r>
              <a:rPr lang="en-US" dirty="0"/>
              <a:t>Function 2</a:t>
            </a:r>
          </a:p>
          <a:p>
            <a:r>
              <a:rPr lang="en-US" dirty="0"/>
              <a:t>Function 3</a:t>
            </a:r>
          </a:p>
          <a:p>
            <a:r>
              <a:rPr lang="en-US" dirty="0"/>
              <a:t>Function 4</a:t>
            </a:r>
          </a:p>
          <a:p>
            <a:r>
              <a:rPr lang="en-US" dirty="0"/>
              <a:t>Function 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85975" y="1502212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5973" y="3018493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 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00275" y="4243548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476375" y="971550"/>
            <a:ext cx="609596" cy="1477328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Brace 11"/>
          <p:cNvSpPr/>
          <p:nvPr/>
        </p:nvSpPr>
        <p:spPr>
          <a:xfrm>
            <a:off x="1476374" y="2508450"/>
            <a:ext cx="609597" cy="1480403"/>
          </a:xfrm>
          <a:prstGeom prst="rightBrace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/>
          <p:cNvSpPr/>
          <p:nvPr/>
        </p:nvSpPr>
        <p:spPr>
          <a:xfrm>
            <a:off x="2886075" y="971550"/>
            <a:ext cx="752475" cy="576262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57335" y="5078999"/>
            <a:ext cx="18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8809" y="5839156"/>
            <a:ext cx="133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files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43315" y="3668196"/>
            <a:ext cx="1924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Package X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953000" y="3852862"/>
            <a:ext cx="8477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048" y="4221326"/>
            <a:ext cx="2338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txt, xml, </a:t>
            </a:r>
            <a:r>
              <a:rPr lang="en-US" dirty="0" err="1"/>
              <a:t>xlsx</a:t>
            </a:r>
            <a:r>
              <a:rPr lang="en-US" dirty="0"/>
              <a:t>, csv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0518" y="5078999"/>
            <a:ext cx="11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pdf, html</a:t>
            </a:r>
          </a:p>
        </p:txBody>
      </p:sp>
      <p:pic>
        <p:nvPicPr>
          <p:cNvPr id="3074" name="Picture 2" descr="https://upload.wikimedia.org/wikipedia/commons/thumb/7/70/Applications-internet.svg/1000px-Applications-internet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75" y="2848424"/>
            <a:ext cx="2008876" cy="200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6176965" y="2564208"/>
            <a:ext cx="108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179299" y="5119149"/>
            <a:ext cx="3198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https://www.bioconductor.org/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675013" y="5529128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</a:t>
            </a:r>
          </a:p>
        </p:txBody>
      </p:sp>
      <p:pic>
        <p:nvPicPr>
          <p:cNvPr id="27" name="Graphic 26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224056"/>
            <a:ext cx="914400" cy="914400"/>
          </a:xfrm>
          <a:prstGeom prst="rect">
            <a:avLst/>
          </a:prstGeom>
        </p:spPr>
      </p:pic>
      <p:pic>
        <p:nvPicPr>
          <p:cNvPr id="29" name="Graphic 28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1316167"/>
            <a:ext cx="914400" cy="914400"/>
          </a:xfrm>
          <a:prstGeom prst="rect">
            <a:avLst/>
          </a:prstGeom>
        </p:spPr>
      </p:pic>
      <p:pic>
        <p:nvPicPr>
          <p:cNvPr id="30" name="Graphic 29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2408278"/>
            <a:ext cx="914400" cy="914400"/>
          </a:xfrm>
          <a:prstGeom prst="rect">
            <a:avLst/>
          </a:prstGeom>
        </p:spPr>
      </p:pic>
      <p:pic>
        <p:nvPicPr>
          <p:cNvPr id="31" name="Graphic 30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3500389"/>
            <a:ext cx="914400" cy="914400"/>
          </a:xfrm>
          <a:prstGeom prst="rect">
            <a:avLst/>
          </a:prstGeom>
        </p:spPr>
      </p:pic>
      <p:pic>
        <p:nvPicPr>
          <p:cNvPr id="32" name="Graphic 31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4592500"/>
            <a:ext cx="914400" cy="914400"/>
          </a:xfrm>
          <a:prstGeom prst="rect">
            <a:avLst/>
          </a:prstGeom>
        </p:spPr>
      </p:pic>
      <p:pic>
        <p:nvPicPr>
          <p:cNvPr id="33" name="Graphic 32" descr="Computer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83225" y="5684613"/>
            <a:ext cx="914400" cy="914400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cxnSpLocks/>
          </p:cNvCxnSpPr>
          <p:nvPr/>
        </p:nvCxnSpPr>
        <p:spPr>
          <a:xfrm>
            <a:off x="7714351" y="3862387"/>
            <a:ext cx="8105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396025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1472024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2564135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3669510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4774885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rstud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2077" y="5846336"/>
            <a:ext cx="602686" cy="602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Left Brace 40"/>
          <p:cNvSpPr/>
          <p:nvPr/>
        </p:nvSpPr>
        <p:spPr>
          <a:xfrm>
            <a:off x="8524875" y="657225"/>
            <a:ext cx="1037202" cy="5551263"/>
          </a:xfrm>
          <a:prstGeom prst="leftBrace">
            <a:avLst>
              <a:gd name="adj1" fmla="val 0"/>
              <a:gd name="adj2" fmla="val 575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Arrow Connector 48"/>
          <p:cNvCxnSpPr>
            <a:cxnSpLocks/>
          </p:cNvCxnSpPr>
          <p:nvPr/>
        </p:nvCxnSpPr>
        <p:spPr>
          <a:xfrm>
            <a:off x="9056353" y="1747837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/>
          </p:cNvCxnSpPr>
          <p:nvPr/>
        </p:nvCxnSpPr>
        <p:spPr>
          <a:xfrm>
            <a:off x="9056353" y="2848424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9056353" y="3988853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cxnSpLocks/>
          </p:cNvCxnSpPr>
          <p:nvPr/>
        </p:nvCxnSpPr>
        <p:spPr>
          <a:xfrm>
            <a:off x="9085827" y="5067352"/>
            <a:ext cx="457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94428" y="6323788"/>
            <a:ext cx="16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Users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1892" y="6315730"/>
            <a:ext cx="1684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Coders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588369" y="6308492"/>
            <a:ext cx="2258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Repositories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360825" y="4727780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https://cran.r-project.org/</a:t>
            </a:r>
          </a:p>
        </p:txBody>
      </p:sp>
    </p:spTree>
    <p:extLst>
      <p:ext uri="{BB962C8B-B14F-4D97-AF65-F5344CB8AC3E}">
        <p14:creationId xmlns:p14="http://schemas.microsoft.com/office/powerpoint/2010/main" val="23517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489" y="0"/>
            <a:ext cx="11099021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63146" y="6488668"/>
            <a:ext cx="3460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228891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3" y="0"/>
            <a:ext cx="10980774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673119" y="6378561"/>
            <a:ext cx="3460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483688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253"/>
            <a:ext cx="12192000" cy="46514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6714" y="6360513"/>
            <a:ext cx="3460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390671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69" y="1773872"/>
            <a:ext cx="6253328" cy="22875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097" y="199390"/>
            <a:ext cx="629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Install new R package in </a:t>
            </a:r>
            <a:r>
              <a:rPr lang="en-US" sz="3600" dirty="0" err="1"/>
              <a:t>RStudio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67969" y="1990090"/>
            <a:ext cx="676911" cy="2806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420" y="1217612"/>
            <a:ext cx="5021580" cy="367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7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8450" y="1937886"/>
            <a:ext cx="94447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Day 1 : 	Overview of R world and functions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		Introduction to R scripting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Day 2. 	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graphics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Day 3. 	Writing R function and packaging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4149988" y="511810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Course structure</a:t>
            </a:r>
          </a:p>
        </p:txBody>
      </p:sp>
    </p:spTree>
    <p:extLst>
      <p:ext uri="{BB962C8B-B14F-4D97-AF65-F5344CB8AC3E}">
        <p14:creationId xmlns:p14="http://schemas.microsoft.com/office/powerpoint/2010/main" val="653083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04" y="0"/>
            <a:ext cx="11682192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54282" y="6414655"/>
            <a:ext cx="3460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935247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51" y="0"/>
            <a:ext cx="1017233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12172" y="6488668"/>
            <a:ext cx="3460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http://stanford.edu/class/cme195/</a:t>
            </a:r>
          </a:p>
        </p:txBody>
      </p:sp>
    </p:spTree>
    <p:extLst>
      <p:ext uri="{BB962C8B-B14F-4D97-AF65-F5344CB8AC3E}">
        <p14:creationId xmlns:p14="http://schemas.microsoft.com/office/powerpoint/2010/main" val="2203944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40435" y="363126"/>
            <a:ext cx="827024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Check-list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RStudio</a:t>
            </a:r>
            <a:r>
              <a:rPr lang="en-US" sz="2800" dirty="0"/>
              <a:t> is 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 is 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Ggplot2 is installed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Rstudio</a:t>
            </a:r>
            <a:r>
              <a:rPr lang="en-US" sz="2800" dirty="0"/>
              <a:t> and </a:t>
            </a:r>
            <a:r>
              <a:rPr lang="en-US" sz="2800" dirty="0" err="1"/>
              <a:t>git</a:t>
            </a:r>
            <a:r>
              <a:rPr lang="en-US" sz="2800" dirty="0"/>
              <a:t> integration is working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Start the R Studio  software</a:t>
            </a:r>
          </a:p>
          <a:p>
            <a:endParaRPr lang="en-US" sz="3200" dirty="0"/>
          </a:p>
        </p:txBody>
      </p:sp>
      <p:pic>
        <p:nvPicPr>
          <p:cNvPr id="4" name="Picture 2" descr="Image result for typing mem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87" y="4396797"/>
            <a:ext cx="33337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62450" y="5396922"/>
            <a:ext cx="372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time for some coding </a:t>
            </a:r>
          </a:p>
        </p:txBody>
      </p:sp>
    </p:spTree>
    <p:extLst>
      <p:ext uri="{BB962C8B-B14F-4D97-AF65-F5344CB8AC3E}">
        <p14:creationId xmlns:p14="http://schemas.microsoft.com/office/powerpoint/2010/main" val="3672593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506" y="0"/>
            <a:ext cx="1081898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4860" y="5989320"/>
            <a:ext cx="102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1+5+10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14900" y="3116818"/>
            <a:ext cx="3409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 to </a:t>
            </a:r>
            <a:r>
              <a:rPr lang="en-US" sz="2400" dirty="0" err="1"/>
              <a:t>RStudio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965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72" y="641303"/>
            <a:ext cx="3021538" cy="31391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296" y="53245"/>
            <a:ext cx="4013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Setting up an R project</a:t>
            </a:r>
          </a:p>
        </p:txBody>
      </p:sp>
      <p:sp>
        <p:nvSpPr>
          <p:cNvPr id="8" name="Rectangle 7"/>
          <p:cNvSpPr/>
          <p:nvPr/>
        </p:nvSpPr>
        <p:spPr>
          <a:xfrm>
            <a:off x="625642" y="1046747"/>
            <a:ext cx="926432" cy="78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https://lh4.googleusercontent.com/o-kl9DOjoMA2WjokFyUwNYQ0VSTySTsWrRFDw-CgZJ2aZlszoVOWaj1wdgxJ93BkUbHtSYGHxDqKMwS5ac2gH3NIh1I_NM-TW1Otcl1UC908kX9eOB7KW83h_3stX9zPkE0Adpt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140" y="856597"/>
            <a:ext cx="2390633" cy="17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019173" y="1319462"/>
            <a:ext cx="1874922" cy="23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 descr="https://lh5.googleusercontent.com/B-_7JhP9lbYGNhiWlOLQr98sDv0RPELeBXXBSCKxVGKqcUrigr_gq86Op4hNNkd9EDYTT75UTtcqBIEO1dcSQ1_8Kd5pyXtMmTgVBSVU-K3S-oAC5sIsBSQJ_F-NJwHeakXRNmT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803" y="856597"/>
            <a:ext cx="2369691" cy="171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8534399" y="1652335"/>
            <a:ext cx="862264" cy="23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0" name="Picture 6" descr="https://lh5.googleusercontent.com/IpejX4qvutO_0GlLsB_cK2XpVMT5gsEuP3jTwOL0J4bYpKkSueIsf0kHyg-b9Kjd-5QZ_6zk5tCw1tuaJqfMynQDbAaEXqLNeGAWunDtB6_V8UmW50ntuFOPnfxxC64aojl0LH3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607" y="4185874"/>
            <a:ext cx="3102995" cy="226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9986100" y="6118058"/>
            <a:ext cx="531394" cy="16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/>
          <p:cNvSpPr/>
          <p:nvPr/>
        </p:nvSpPr>
        <p:spPr>
          <a:xfrm>
            <a:off x="3669632" y="1461837"/>
            <a:ext cx="366963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/>
          <p:cNvSpPr/>
          <p:nvPr/>
        </p:nvSpPr>
        <p:spPr>
          <a:xfrm>
            <a:off x="7432836" y="1545091"/>
            <a:ext cx="366963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/>
          <p:cNvSpPr/>
          <p:nvPr/>
        </p:nvSpPr>
        <p:spPr>
          <a:xfrm rot="5400000">
            <a:off x="9213181" y="3129249"/>
            <a:ext cx="366963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https://lh5.googleusercontent.com/pL0JC8HAFXTmjJWR9IC9cSwkQwG1se1OSzgK85oPjoH_kNNxa2PZTV3-kLRtGztWXJGE0pBK_02ffkFkeVNJqhAeWb1iYOi0YBGmsntSTzHdTtFQkqRk6EJpJS8c0_4Q-ZKo__Z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169" y="4107493"/>
            <a:ext cx="3614089" cy="241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/>
          <p:cNvSpPr/>
          <p:nvPr/>
        </p:nvSpPr>
        <p:spPr>
          <a:xfrm rot="10800000">
            <a:off x="6149469" y="5148276"/>
            <a:ext cx="366963" cy="3368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28918" y="3117229"/>
            <a:ext cx="401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every scientific project, you want to have an R project set-up. </a:t>
            </a:r>
          </a:p>
        </p:txBody>
      </p:sp>
    </p:spTree>
    <p:extLst>
      <p:ext uri="{BB962C8B-B14F-4D97-AF65-F5344CB8AC3E}">
        <p14:creationId xmlns:p14="http://schemas.microsoft.com/office/powerpoint/2010/main" val="529971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/>
          <p:cNvSpPr/>
          <p:nvPr/>
        </p:nvSpPr>
        <p:spPr>
          <a:xfrm>
            <a:off x="238522" y="876300"/>
            <a:ext cx="7545387" cy="4286250"/>
          </a:xfrm>
          <a:prstGeom prst="roundRect">
            <a:avLst>
              <a:gd name="adj" fmla="val 384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683522" y="937873"/>
            <a:ext cx="2894805" cy="3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952227" y="938174"/>
            <a:ext cx="2650331" cy="3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14722" y="954244"/>
            <a:ext cx="1581150" cy="363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5100" y="107856"/>
            <a:ext cx="6559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SOPs are important in lab 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8522" y="3034251"/>
            <a:ext cx="151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Get.GCTOF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80022" y="1432865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Prep.Sample.GCTOF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80022" y="2468878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Acquire.GCTOF.Data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80022" y="3504891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Process.GCTOF.Data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80022" y="4540903"/>
            <a:ext cx="2078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Filter.GCTOF.Data</a:t>
            </a:r>
            <a:endParaRPr lang="en-US" dirty="0"/>
          </a:p>
        </p:txBody>
      </p:sp>
      <p:sp>
        <p:nvSpPr>
          <p:cNvPr id="8" name="Left Brace 7"/>
          <p:cNvSpPr/>
          <p:nvPr/>
        </p:nvSpPr>
        <p:spPr>
          <a:xfrm>
            <a:off x="1756172" y="1432865"/>
            <a:ext cx="412750" cy="357210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4448572" y="2083969"/>
            <a:ext cx="469900" cy="1257300"/>
          </a:xfrm>
          <a:prstGeom prst="lef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18472" y="1872523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Setup.Sequence.GCTOF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18472" y="2178489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Prep.QC.GCTOF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18472" y="2503468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Clean.Injector.GCTOF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18472" y="2822215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Cut.Column.GCTOF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18472" y="3149829"/>
            <a:ext cx="302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Start.GCTOF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11125" y="5828141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SOPs are critical for generating correct results.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125" y="6207517"/>
            <a:ext cx="7905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R, we want to make those SOPs for data processing similar to what we do in the lab.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716626" y="5428031"/>
            <a:ext cx="3375026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/>
              <a:t>SOP = a set of instructions.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803412" y="6550223"/>
            <a:ext cx="3201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SOP = Standard Operating Procedure</a:t>
            </a:r>
          </a:p>
        </p:txBody>
      </p:sp>
      <p:pic>
        <p:nvPicPr>
          <p:cNvPr id="20" name="Graphic 19" descr="Tool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4139" y="4386344"/>
            <a:ext cx="914400" cy="914400"/>
          </a:xfrm>
          <a:prstGeom prst="rect">
            <a:avLst/>
          </a:prstGeom>
        </p:spPr>
      </p:pic>
      <p:pic>
        <p:nvPicPr>
          <p:cNvPr id="22" name="Graphic 21" descr="Closed Book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5010" y="4369190"/>
            <a:ext cx="914400" cy="9144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1125" y="5403726"/>
            <a:ext cx="8220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a lab SOP, we have </a:t>
            </a:r>
            <a:r>
              <a:rPr lang="en-US" u="sng" dirty="0"/>
              <a:t>physical objects </a:t>
            </a:r>
            <a:r>
              <a:rPr lang="en-US" dirty="0"/>
              <a:t>and a detailed recipe for steps. </a:t>
            </a:r>
          </a:p>
        </p:txBody>
      </p:sp>
      <p:pic>
        <p:nvPicPr>
          <p:cNvPr id="2050" name="Picture 2" descr="Image result for sop procedur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8445" y="1107422"/>
            <a:ext cx="2663585" cy="254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314722" y="954244"/>
            <a:ext cx="1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38426" y="927772"/>
            <a:ext cx="1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54275" y="951226"/>
            <a:ext cx="101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3</a:t>
            </a:r>
          </a:p>
        </p:txBody>
      </p:sp>
      <p:sp>
        <p:nvSpPr>
          <p:cNvPr id="2048" name="TextBox 2047"/>
          <p:cNvSpPr txBox="1"/>
          <p:nvPr/>
        </p:nvSpPr>
        <p:spPr>
          <a:xfrm>
            <a:off x="6059488" y="3776532"/>
            <a:ext cx="1806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detailed instructions</a:t>
            </a:r>
          </a:p>
        </p:txBody>
      </p:sp>
      <p:cxnSp>
        <p:nvCxnSpPr>
          <p:cNvPr id="2051" name="Connector: Elbow 2050"/>
          <p:cNvCxnSpPr>
            <a:cxnSpLocks/>
            <a:stCxn id="14" idx="2"/>
            <a:endCxn id="2048" idx="0"/>
          </p:cNvCxnSpPr>
          <p:nvPr/>
        </p:nvCxnSpPr>
        <p:spPr>
          <a:xfrm rot="16200000" flipH="1">
            <a:off x="6569077" y="3383031"/>
            <a:ext cx="257371" cy="52963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18445" y="107856"/>
            <a:ext cx="299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learn R ?</a:t>
            </a:r>
          </a:p>
        </p:txBody>
      </p:sp>
    </p:spTree>
    <p:extLst>
      <p:ext uri="{BB962C8B-B14F-4D97-AF65-F5344CB8AC3E}">
        <p14:creationId xmlns:p14="http://schemas.microsoft.com/office/powerpoint/2010/main" val="2024965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52" y="1466850"/>
            <a:ext cx="2859605" cy="1903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08600" y="3369850"/>
            <a:ext cx="142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6" name="Arrow: Right 5"/>
          <p:cNvSpPr/>
          <p:nvPr/>
        </p:nvSpPr>
        <p:spPr>
          <a:xfrm>
            <a:off x="4287951" y="3435350"/>
            <a:ext cx="3813399" cy="520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28350" y="3369850"/>
            <a:ext cx="142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62749" y="-2778145"/>
            <a:ext cx="273923" cy="77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97325" y="4020125"/>
            <a:ext cx="22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eg</a:t>
            </a:r>
            <a:r>
              <a:rPr lang="en-US" dirty="0"/>
              <a:t> some numbers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99675" y="4009032"/>
            <a:ext cx="145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eg</a:t>
            </a:r>
            <a:r>
              <a:rPr lang="en-US" dirty="0"/>
              <a:t> average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4843801" y="1466850"/>
            <a:ext cx="2057400" cy="2038350"/>
          </a:xfrm>
          <a:prstGeom prst="roundRect">
            <a:avLst>
              <a:gd name="adj" fmla="val 1073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Image result for 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050" y="2036350"/>
            <a:ext cx="101600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520399" y="3881625"/>
            <a:ext cx="284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want to learn what is happening in this box.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650" y="101600"/>
            <a:ext cx="509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How R works 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62749" y="933793"/>
            <a:ext cx="197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Functions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19213" y="4974231"/>
            <a:ext cx="720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almost 200,000 functions have been coded in R by people.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79751" y="5922560"/>
            <a:ext cx="70871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Functions in R = SOPs for data processing </a:t>
            </a:r>
          </a:p>
        </p:txBody>
      </p:sp>
    </p:spTree>
    <p:extLst>
      <p:ext uri="{BB962C8B-B14F-4D97-AF65-F5344CB8AC3E}">
        <p14:creationId xmlns:p14="http://schemas.microsoft.com/office/powerpoint/2010/main" val="33474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/>
          <p:cNvSpPr/>
          <p:nvPr/>
        </p:nvSpPr>
        <p:spPr>
          <a:xfrm>
            <a:off x="6051550" y="3045395"/>
            <a:ext cx="4338494" cy="2738500"/>
          </a:xfrm>
          <a:prstGeom prst="roundRect">
            <a:avLst>
              <a:gd name="adj" fmla="val 10870"/>
            </a:avLst>
          </a:pr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7650" y="101600"/>
            <a:ext cx="5099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What is an R function ?</a:t>
            </a:r>
          </a:p>
        </p:txBody>
      </p:sp>
      <p:sp>
        <p:nvSpPr>
          <p:cNvPr id="3" name="Rectangle 2"/>
          <p:cNvSpPr/>
          <p:nvPr/>
        </p:nvSpPr>
        <p:spPr>
          <a:xfrm>
            <a:off x="177800" y="6410811"/>
            <a:ext cx="844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Functions in R ~ formulas in Excel 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(=AVERAGE (A1:A10)</a:t>
            </a:r>
            <a:r>
              <a:rPr lang="en-US" dirty="0"/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7650" y="734095"/>
            <a:ext cx="802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in R is a set of instructions that generate an output for a given input. </a:t>
            </a:r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747725" y="2134793"/>
          <a:ext cx="4006850" cy="3287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: Rounded Corners 6"/>
          <p:cNvSpPr/>
          <p:nvPr/>
        </p:nvSpPr>
        <p:spPr>
          <a:xfrm>
            <a:off x="2630375" y="2033193"/>
            <a:ext cx="2228850" cy="3581400"/>
          </a:xfrm>
          <a:prstGeom prst="roundRect">
            <a:avLst>
              <a:gd name="adj" fmla="val 1125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5699" y="1233950"/>
            <a:ext cx="142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38474" y="5783895"/>
            <a:ext cx="1425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</a:t>
            </a:r>
          </a:p>
        </p:txBody>
      </p:sp>
      <p:sp>
        <p:nvSpPr>
          <p:cNvPr id="10" name="Arrow: Down 9"/>
          <p:cNvSpPr/>
          <p:nvPr/>
        </p:nvSpPr>
        <p:spPr>
          <a:xfrm>
            <a:off x="3535250" y="1837970"/>
            <a:ext cx="343125" cy="130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/>
          <p:cNvSpPr/>
          <p:nvPr/>
        </p:nvSpPr>
        <p:spPr>
          <a:xfrm>
            <a:off x="3535250" y="5705035"/>
            <a:ext cx="343125" cy="1301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3800" y="3543734"/>
            <a:ext cx="217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Function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59225" y="2248035"/>
            <a:ext cx="3477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 a, b, c, d, e, f ….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4382975" y="2250267"/>
            <a:ext cx="615950" cy="36933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>
            <a:stCxn id="14" idx="2"/>
          </p:cNvCxnSpPr>
          <p:nvPr/>
        </p:nvCxnSpPr>
        <p:spPr>
          <a:xfrm>
            <a:off x="6597962" y="2617367"/>
            <a:ext cx="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0175" y="3045395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codes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7"/>
          <a:srcRect r="47075"/>
          <a:stretch/>
        </p:blipFill>
        <p:spPr>
          <a:xfrm>
            <a:off x="6216679" y="3443899"/>
            <a:ext cx="1826856" cy="1786236"/>
          </a:xfrm>
          <a:prstGeom prst="rect">
            <a:avLst/>
          </a:prstGeom>
        </p:spPr>
      </p:pic>
      <p:pic>
        <p:nvPicPr>
          <p:cNvPr id="21" name="Graphic 20" descr="Stopwatch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89083" y="3492446"/>
            <a:ext cx="914400" cy="914400"/>
          </a:xfrm>
          <a:prstGeom prst="rect">
            <a:avLst/>
          </a:prstGeom>
        </p:spPr>
      </p:pic>
      <p:pic>
        <p:nvPicPr>
          <p:cNvPr id="23" name="Graphic 22" descr="Head with Gear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46544" y="4380996"/>
            <a:ext cx="914400" cy="914400"/>
          </a:xfrm>
          <a:prstGeom prst="rect">
            <a:avLst/>
          </a:prstGeom>
        </p:spPr>
      </p:pic>
      <p:pic>
        <p:nvPicPr>
          <p:cNvPr id="25" name="Graphic 24" descr="Mining Tool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4683" y="4380996"/>
            <a:ext cx="914400" cy="914400"/>
          </a:xfrm>
          <a:prstGeom prst="rect">
            <a:avLst/>
          </a:prstGeom>
        </p:spPr>
      </p:pic>
      <p:pic>
        <p:nvPicPr>
          <p:cNvPr id="27" name="Graphic 26" descr="Typewriter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17222" y="3466596"/>
            <a:ext cx="914400" cy="914400"/>
          </a:xfrm>
          <a:prstGeom prst="rect">
            <a:avLst/>
          </a:prstGeom>
        </p:spPr>
      </p:pic>
      <p:pic>
        <p:nvPicPr>
          <p:cNvPr id="28" name="Graphic 27" descr="Head with Gears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50265" y="2792826"/>
            <a:ext cx="749809" cy="749809"/>
          </a:xfrm>
          <a:prstGeom prst="rect">
            <a:avLst/>
          </a:prstGeom>
        </p:spPr>
      </p:pic>
      <p:pic>
        <p:nvPicPr>
          <p:cNvPr id="29" name="Graphic 28" descr="Stopwatch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0265" y="3563706"/>
            <a:ext cx="695326" cy="69532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36699" y="3005436"/>
            <a:ext cx="2053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actual 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17595" y="5402856"/>
            <a:ext cx="3885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Lots of typing, sketching, </a:t>
            </a:r>
            <a:r>
              <a:rPr lang="en-US" dirty="0" err="1"/>
              <a:t>coffeeing</a:t>
            </a:r>
            <a:r>
              <a:rPr lang="en-US" dirty="0"/>
              <a:t>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051550" y="1333635"/>
            <a:ext cx="514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Think like you are going to develop/use SOPs for data processing. </a:t>
            </a:r>
          </a:p>
        </p:txBody>
      </p:sp>
    </p:spTree>
    <p:extLst>
      <p:ext uri="{BB962C8B-B14F-4D97-AF65-F5344CB8AC3E}">
        <p14:creationId xmlns:p14="http://schemas.microsoft.com/office/powerpoint/2010/main" val="2855674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7650" y="101600"/>
            <a:ext cx="9650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Exercise 1 : let’s use a simple function in 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001474"/>
            <a:ext cx="11342370" cy="564393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9949" y="5446514"/>
            <a:ext cx="61865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read.csv("http://www.ats.ucla.edu/stat/data/fish.csv") </a:t>
            </a:r>
          </a:p>
        </p:txBody>
      </p: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1315183" y="5773756"/>
            <a:ext cx="1" cy="352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9950" y="6076739"/>
            <a:ext cx="600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important tip for beginners  : the word before this parentheses is the function name. </a:t>
            </a:r>
          </a:p>
        </p:txBody>
      </p:sp>
    </p:spTree>
    <p:extLst>
      <p:ext uri="{BB962C8B-B14F-4D97-AF65-F5344CB8AC3E}">
        <p14:creationId xmlns:p14="http://schemas.microsoft.com/office/powerpoint/2010/main" val="59004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679</Words>
  <Application>Microsoft Office PowerPoint</Application>
  <PresentationFormat>Widescreen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Dinesh Barupal Kumar</dc:creator>
  <cp:lastModifiedBy>barupal-laptop</cp:lastModifiedBy>
  <cp:revision>45</cp:revision>
  <dcterms:created xsi:type="dcterms:W3CDTF">2017-03-24T19:37:55Z</dcterms:created>
  <dcterms:modified xsi:type="dcterms:W3CDTF">2017-03-28T20:49:29Z</dcterms:modified>
</cp:coreProperties>
</file>